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4" r:id="rId3"/>
    <p:sldId id="439" r:id="rId4"/>
    <p:sldId id="276" r:id="rId5"/>
    <p:sldId id="455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00"/>
    <a:srgbClr val="004DD6"/>
    <a:srgbClr val="00AB9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ba.Rosicka\OneDrive%20-%20Getli&#326;i%20EKO%20SIA\Desktop\A%20kategorija\1_P&#257;rskati\Gada%20atskaites%20par%202020\Pie&#326;emtie%20pa%20gadi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29091052658263"/>
          <c:y val="0"/>
          <c:w val="0.39583870028475687"/>
          <c:h val="0.940437386561361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17AA9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32-41D5-84BF-6DE009945769}"/>
              </c:ext>
            </c:extLst>
          </c:dPt>
          <c:dPt>
            <c:idx val="1"/>
            <c:bubble3D val="0"/>
            <c:spPr>
              <a:solidFill>
                <a:srgbClr val="18B8A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32-41D5-84BF-6DE009945769}"/>
              </c:ext>
            </c:extLst>
          </c:dPt>
          <c:dPt>
            <c:idx val="2"/>
            <c:bubble3D val="0"/>
            <c:spPr>
              <a:solidFill>
                <a:srgbClr val="FFFF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132-41D5-84BF-6DE009945769}"/>
              </c:ext>
            </c:extLst>
          </c:dPt>
          <c:dPt>
            <c:idx val="3"/>
            <c:bubble3D val="0"/>
            <c:spPr>
              <a:solidFill>
                <a:srgbClr val="EB464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132-41D5-84BF-6DE009945769}"/>
              </c:ext>
            </c:extLst>
          </c:dPt>
          <c:dPt>
            <c:idx val="4"/>
            <c:bubble3D val="0"/>
            <c:spPr>
              <a:solidFill>
                <a:srgbClr val="26E6A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132-41D5-84BF-6DE009945769}"/>
              </c:ext>
            </c:extLst>
          </c:dPt>
          <c:dPt>
            <c:idx val="5"/>
            <c:bubble3D val="0"/>
            <c:spPr>
              <a:solidFill>
                <a:srgbClr val="FED93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839-43AC-9B05-09ABB33C2D0F}"/>
              </c:ext>
            </c:extLst>
          </c:dPt>
          <c:dPt>
            <c:idx val="6"/>
            <c:bubble3D val="0"/>
            <c:spPr>
              <a:solidFill>
                <a:srgbClr val="0F51D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839-43AC-9B05-09ABB33C2D0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Sheet1!$A$42:$A$48</c:f>
              <c:strCache>
                <c:ptCount val="7"/>
                <c:pt idx="0">
                  <c:v>Nešķiroti sadzīves atkritumi</c:v>
                </c:pt>
                <c:pt idx="1">
                  <c:v>t.sk. bioloģiski noārdāmie atkritumi</c:v>
                </c:pt>
                <c:pt idx="2">
                  <c:v>Dalīti vākti bioloģiskie atkritumi</c:v>
                </c:pt>
                <c:pt idx="3">
                  <c:v>Citi sadzīves atkritumi</c:v>
                </c:pt>
                <c:pt idx="4">
                  <c:v>Ražošanas atkritumi</c:v>
                </c:pt>
                <c:pt idx="5">
                  <c:v>Būvniecības atkritumi</c:v>
                </c:pt>
                <c:pt idx="6">
                  <c:v>Atkritumu apsaimniekošanas atkritumi</c:v>
                </c:pt>
              </c:strCache>
            </c:strRef>
          </c:cat>
          <c:val>
            <c:numRef>
              <c:f>Sheet1!$B$42:$B$48</c:f>
              <c:numCache>
                <c:formatCode>General</c:formatCode>
                <c:ptCount val="7"/>
                <c:pt idx="0">
                  <c:v>182.54</c:v>
                </c:pt>
                <c:pt idx="1">
                  <c:v>104.65567999999998</c:v>
                </c:pt>
                <c:pt idx="2">
                  <c:v>30.7</c:v>
                </c:pt>
                <c:pt idx="3">
                  <c:v>18.8</c:v>
                </c:pt>
                <c:pt idx="4">
                  <c:v>23.6</c:v>
                </c:pt>
                <c:pt idx="5">
                  <c:v>49.8</c:v>
                </c:pt>
                <c:pt idx="6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132-41D5-84BF-6DE00994576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95308174052074"/>
          <c:y val="0.13775101463227868"/>
          <c:w val="0.41020952309168707"/>
          <c:h val="0.7244979707354426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LatoLatin" panose="020F0502020204030203" pitchFamily="34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7702-AD17-43CC-9AA0-B2C914C310D4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EC706-EAD9-4A5D-9301-D7E9CE528D1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994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4E1D-54AF-EB4A-9288-7F7340156DE1}" type="slidenum">
              <a:rPr lang="en-LV" smtClean="0"/>
              <a:t>3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0713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6F56B-4906-4C2E-B05E-5F546C494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A4754-2CBC-462B-803B-30BC2F0D9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1FE21-5AAE-47F1-9D74-C367A133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73664-68F5-42B7-A151-1812DC53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F15AF-81B2-45A7-BEDA-91928413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611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0EC7-D0A0-4AA3-835D-EFB111FC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62BF6-5B46-4923-AF5B-F5E5896EF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5D4EE-B636-4992-9F92-607F7504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FAB90-3059-4458-B462-A14580BC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A495F-AA07-4E57-AE94-A93B6EB9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182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74A033-397F-43D3-BDDD-30435FAA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82407-EB43-4D3F-928B-BC70F3CE4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7FDBF-0DB7-4184-BC7F-574BE394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59C4-5F29-4447-A0A8-46D9FD7D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D32C3-D793-4912-8F31-6DCCAD6D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213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43B7-53EC-493C-AB67-D2A29AF0F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92DD0-9A0B-4F0B-BD47-7D540B1B0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74E45-80E4-42CE-93E9-B37EB5D8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BC2C-05E2-4D01-A568-14052916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24B5-EF2C-4137-8504-FF0CF3B1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594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02B11-4AE1-4CCB-BE0B-AD9437AA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8FDB-B114-42B7-95AF-D0F51598B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F67A9-B6F1-4572-AA53-C6764D21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FB39C-DAFF-4C12-B666-64EA486C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D0548-7CB6-4B18-B499-0629CB5F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519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35EC-119A-4B16-B9A8-D52387BE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D9D7-5DB5-42CF-9F61-E612B8CD6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DF6E0-828F-45DE-8D74-F3D014924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B736A-2D51-4073-AF12-A4A1680A1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FAB27-0942-4947-BF64-C8CC2B61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71546-701E-4C30-AB6E-B1E141A5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607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4001-294B-489D-B573-8A75E955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83454-4A59-43D0-980C-8E2F14A1A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125B5-779B-4A8A-B64F-9EA089403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749A6-A653-4BA2-8BEF-808B7F930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D83C7D-5271-40BE-AD45-1066EDBF7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F5475-D026-4764-850E-6EB55B31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01644-505E-4FEC-97B5-42A6CC07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BFCAB-445D-4A8A-9101-A781762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79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9A94-3FB7-4392-9A5E-929A9EF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68A94-DAF1-42BF-8E5D-87AB6084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6A991-10CB-4015-8B76-40A066EA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13DE5-C579-4156-B1A6-53F758B6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454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4E215E-1616-424C-B634-2185A262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9F1C6-5B3B-4D9F-A335-A7289619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00725-11EB-4B2A-BE85-0E0FE087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295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94A7-7F09-476F-BC9C-9E953783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F3E1-CA0C-412C-8B30-6C485DC25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77FAC-4BBB-4CB2-A41A-CC5687226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965E1-5F4F-4604-8D88-61455D682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B8042-5467-4CBB-A2D2-7BD82422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741F9-569F-4596-A1F8-4388ECA5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683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3838-3CC5-4D50-BBDF-88B1077F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6CDD1-F6C2-471D-8835-10D82D8BB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8B28A-8D4C-4553-B963-FF1206E52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48ED4-ADE1-4008-A37C-2E9A11BF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782E3-5548-4E8C-9B78-C8F7D8A4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6B473-1AF9-4E72-8027-97355FD5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099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97046D-7012-4A8D-B587-7B724070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754F3-13A7-4EC7-8F09-BCEED20B0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DAF43-69D0-4B1D-A9EA-EF6FBB96B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7A9C-1308-4306-B38C-ABD32B5B139E}" type="datetimeFigureOut">
              <a:rPr lang="lv-LV" smtClean="0"/>
              <a:t>17.11.2021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F3855-57EB-4383-9782-8177F4362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8C523-9ABE-4035-98A4-3DADB2C2B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2A8-91E5-4A4D-8DE1-03CBFC16694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413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683426DD-D623-8B4F-8DD9-D788F0F96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0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C8BD5C5-D2DC-C344-8782-355854AF9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86116" cy="686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ADAB282-EFFC-DB46-B523-CBB86AFE3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012" y="5488675"/>
            <a:ext cx="3196920" cy="764980"/>
          </a:xfrm>
        </p:spPr>
        <p:txBody>
          <a:bodyPr>
            <a:noAutofit/>
          </a:bodyPr>
          <a:lstStyle/>
          <a:p>
            <a:r>
              <a:rPr lang="en-LV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5574AA3-56F3-8C44-AC52-A539E18AB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864" y="147048"/>
            <a:ext cx="1669034" cy="6989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F5E223-0039-4710-B886-33782EB2BEA2}"/>
              </a:ext>
            </a:extLst>
          </p:cNvPr>
          <p:cNvSpPr txBox="1"/>
          <p:nvPr/>
        </p:nvSpPr>
        <p:spPr>
          <a:xfrm>
            <a:off x="1560607" y="139400"/>
            <a:ext cx="10631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400" b="1" dirty="0">
                <a:latin typeface="LatoLatin" panose="020F0502020204030203" pitchFamily="34" charset="-70"/>
                <a:ea typeface="Segoe UI" panose="020B0502040204020203" pitchFamily="34" charset="0"/>
                <a:cs typeface="Segoe UI" panose="020B0502040204020203" pitchFamily="34" charset="0"/>
              </a:rPr>
              <a:t>Pieņemto atkritumu veidi, 2020</a:t>
            </a:r>
            <a:endParaRPr lang="en-LV" sz="4400" b="1" dirty="0">
              <a:latin typeface="LatoLatin" panose="020F0502020204030203" pitchFamily="34" charset="-7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DAFCD88-0878-468F-8855-54C83629A07B}"/>
              </a:ext>
            </a:extLst>
          </p:cNvPr>
          <p:cNvGraphicFramePr>
            <a:graphicFrameLocks/>
          </p:cNvGraphicFramePr>
          <p:nvPr/>
        </p:nvGraphicFramePr>
        <p:xfrm>
          <a:off x="399011" y="1180303"/>
          <a:ext cx="11144595" cy="469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Shape 183">
            <a:extLst>
              <a:ext uri="{FF2B5EF4-FFF2-40B4-BE49-F238E27FC236}">
                <a16:creationId xmlns:a16="http://schemas.microsoft.com/office/drawing/2014/main" id="{52A1D378-6C58-484B-9C63-F216F9B9CB4C}"/>
              </a:ext>
            </a:extLst>
          </p:cNvPr>
          <p:cNvSpPr txBox="1"/>
          <p:nvPr/>
        </p:nvSpPr>
        <p:spPr>
          <a:xfrm>
            <a:off x="-22167" y="5871165"/>
            <a:ext cx="7337367" cy="601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EB4641"/>
              </a:buClr>
              <a:buSzPts val="1800"/>
            </a:pPr>
            <a:r>
              <a:rPr lang="lv-LV" dirty="0">
                <a:solidFill>
                  <a:srgbClr val="000000"/>
                </a:solidFill>
                <a:latin typeface="LatoLatin" panose="020F0502020204030203" pitchFamily="34" charset="-70"/>
                <a:ea typeface="Calibri"/>
                <a:cs typeface="Calibri"/>
                <a:sym typeface="Calibri"/>
              </a:rPr>
              <a:t>Kopējais pieņemtais atkritumu apjoms, 2020 – </a:t>
            </a:r>
            <a:r>
              <a:rPr lang="lv-LV" sz="1800" b="0" i="0" u="none" strike="noStrike" baseline="0" dirty="0">
                <a:latin typeface="LatoLatin" panose="020F0502020204030203" pitchFamily="34" charset="-70"/>
              </a:rPr>
              <a:t>461 322,73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LatoLatin" panose="020F0502020204030203" pitchFamily="34" charset="-70"/>
                <a:cs typeface="Calibri"/>
                <a:sym typeface="Calibri"/>
              </a:rPr>
              <a:t> t</a:t>
            </a:r>
            <a:endParaRPr lang="lv-LV" dirty="0">
              <a:solidFill>
                <a:srgbClr val="000000"/>
              </a:solidFill>
              <a:latin typeface="LatoLatin" panose="020F0502020204030203" pitchFamily="34" charset="-70"/>
              <a:ea typeface="Calibri"/>
              <a:cs typeface="Calibri"/>
              <a:sym typeface="Calibri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A31C899-62B9-493F-990E-D7B5EA84B007}"/>
              </a:ext>
            </a:extLst>
          </p:cNvPr>
          <p:cNvSpPr/>
          <p:nvPr/>
        </p:nvSpPr>
        <p:spPr>
          <a:xfrm>
            <a:off x="2655651" y="3696511"/>
            <a:ext cx="2003898" cy="1566153"/>
          </a:xfrm>
          <a:prstGeom prst="ellipse">
            <a:avLst/>
          </a:prstGeom>
          <a:noFill/>
          <a:ln w="25400">
            <a:solidFill>
              <a:srgbClr val="EB46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Shape 183">
            <a:extLst>
              <a:ext uri="{FF2B5EF4-FFF2-40B4-BE49-F238E27FC236}">
                <a16:creationId xmlns:a16="http://schemas.microsoft.com/office/drawing/2014/main" id="{3C1FF3ED-5270-42B7-85BC-C731D6049B31}"/>
              </a:ext>
            </a:extLst>
          </p:cNvPr>
          <p:cNvSpPr txBox="1"/>
          <p:nvPr/>
        </p:nvSpPr>
        <p:spPr>
          <a:xfrm>
            <a:off x="648394" y="4668659"/>
            <a:ext cx="5976141" cy="601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EB4641"/>
              </a:buClr>
              <a:buSzPts val="1800"/>
            </a:pPr>
            <a:r>
              <a:rPr lang="lv-LV" dirty="0">
                <a:solidFill>
                  <a:srgbClr val="FED931"/>
                </a:solidFill>
                <a:latin typeface="LatoLatin" panose="020F0502020204030203" pitchFamily="34" charset="-70"/>
                <a:ea typeface="Calibri"/>
                <a:cs typeface="Calibri"/>
                <a:sym typeface="Calibri"/>
              </a:rPr>
              <a:t>140 000 t</a:t>
            </a:r>
          </a:p>
        </p:txBody>
      </p:sp>
    </p:spTree>
    <p:extLst>
      <p:ext uri="{BB962C8B-B14F-4D97-AF65-F5344CB8AC3E}">
        <p14:creationId xmlns:p14="http://schemas.microsoft.com/office/powerpoint/2010/main" val="79451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outdoor, grass&#10;&#10;Description automatically generated">
            <a:extLst>
              <a:ext uri="{FF2B5EF4-FFF2-40B4-BE49-F238E27FC236}">
                <a16:creationId xmlns:a16="http://schemas.microsoft.com/office/drawing/2014/main" id="{AEC980F3-79DF-46CB-AAFA-B35C317814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4" b="2957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D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88323-1A89-4B8C-B77E-216ECF31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5400" dirty="0">
                <a:solidFill>
                  <a:srgbClr val="00AB9D"/>
                </a:solidFill>
                <a:latin typeface="LatoLatin Black" panose="020F0502020204030203" pitchFamily="34" charset="-70"/>
              </a:rPr>
              <a:t>Izaicinājumi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DCA4B-68EC-4CE9-B19C-10343C1D6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lv-LV" sz="2400" b="1" dirty="0">
                <a:solidFill>
                  <a:srgbClr val="00AB9D"/>
                </a:solidFill>
                <a:latin typeface="LatoLatin" panose="020F0502020204030203" pitchFamily="34" charset="-70"/>
              </a:rPr>
              <a:t>Prasme, vēlme un vieta šķirošanai</a:t>
            </a:r>
          </a:p>
          <a:p>
            <a:r>
              <a:rPr lang="lv-LV" sz="2400" b="1" dirty="0">
                <a:solidFill>
                  <a:srgbClr val="00AB9D"/>
                </a:solidFill>
                <a:latin typeface="LatoLatin" panose="020F0502020204030203" pitchFamily="34" charset="-70"/>
              </a:rPr>
              <a:t>Ērta savākšana</a:t>
            </a:r>
          </a:p>
          <a:p>
            <a:r>
              <a:rPr lang="lv-LV" sz="2400" b="1" dirty="0">
                <a:solidFill>
                  <a:srgbClr val="00AB9D"/>
                </a:solidFill>
                <a:latin typeface="LatoLatin" panose="020F0502020204030203" pitchFamily="34" charset="-70"/>
              </a:rPr>
              <a:t>Zaļā maldināšana </a:t>
            </a:r>
          </a:p>
          <a:p>
            <a:r>
              <a:rPr lang="lv-LV" sz="2400" b="1" dirty="0">
                <a:solidFill>
                  <a:srgbClr val="00AB9D"/>
                </a:solidFill>
                <a:latin typeface="LatoLatin" panose="020F0502020204030203" pitchFamily="34" charset="-70"/>
              </a:rPr>
              <a:t>Gala produkta – komposta - izmantošana</a:t>
            </a:r>
          </a:p>
          <a:p>
            <a:endParaRPr lang="en-US" sz="2400" dirty="0"/>
          </a:p>
        </p:txBody>
      </p:sp>
      <p:pic>
        <p:nvPicPr>
          <p:cNvPr id="6" name="Content Placeholder 5" descr="A picture containing ground, meal&#10;&#10;Description automatically generated">
            <a:extLst>
              <a:ext uri="{FF2B5EF4-FFF2-40B4-BE49-F238E27FC236}">
                <a16:creationId xmlns:a16="http://schemas.microsoft.com/office/drawing/2014/main" id="{8A3A1E0C-94A2-436D-91B3-D2BDDBF575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" r="809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6826D55-A80B-499E-8198-A4499CCA1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430" y="147463"/>
            <a:ext cx="1668161" cy="69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3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37</Words>
  <Application>Microsoft Office PowerPoint</Application>
  <PresentationFormat>Widescreen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LatoLatin</vt:lpstr>
      <vt:lpstr>LatoLatin Black</vt:lpstr>
      <vt:lpstr>Office Theme</vt:lpstr>
      <vt:lpstr>PowerPoint Presentation</vt:lpstr>
      <vt:lpstr>PowerPoint Presentation</vt:lpstr>
      <vt:lpstr> </vt:lpstr>
      <vt:lpstr>PowerPoint Presentation</vt:lpstr>
      <vt:lpstr>Izaicinājumi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Inese Avota</dc:creator>
  <cp:lastModifiedBy>Inese Avota</cp:lastModifiedBy>
  <cp:revision>6</cp:revision>
  <dcterms:created xsi:type="dcterms:W3CDTF">2021-11-02T12:29:21Z</dcterms:created>
  <dcterms:modified xsi:type="dcterms:W3CDTF">2021-11-17T10:59:30Z</dcterms:modified>
</cp:coreProperties>
</file>